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0" r:id="rId3"/>
    <p:sldId id="284" r:id="rId4"/>
    <p:sldId id="281" r:id="rId5"/>
    <p:sldId id="301" r:id="rId6"/>
    <p:sldId id="302" r:id="rId7"/>
    <p:sldId id="305" r:id="rId8"/>
    <p:sldId id="295" r:id="rId9"/>
    <p:sldId id="296" r:id="rId10"/>
    <p:sldId id="303" r:id="rId11"/>
    <p:sldId id="299" r:id="rId12"/>
    <p:sldId id="297" r:id="rId13"/>
    <p:sldId id="304" r:id="rId14"/>
    <p:sldId id="30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35287-19D4-DAD8-0668-45FFE1E43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3D2685-8904-D160-9BB5-694C7B37E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A739D-B6BE-2BB7-797A-6B450EAB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91E395-AA30-820E-7529-752C1181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81462B-5F23-CF3B-EF3A-0EC10141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93838-6AC3-70D5-37CA-2E898BC8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993A85-01E1-E342-478A-6308911EB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F55521-7836-BBEA-B2BB-B57EE253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4BD363-6441-9E10-2F0B-58DABA14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C9FE5-7256-8342-47CF-99FA9F05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25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756919-BF38-02CB-DB03-2928C6AF4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8B6B9A-2582-CF2D-4A16-61004E147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62F11-C256-AE7D-2C0A-3348541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202708-5DDD-B1E2-3AAA-03930A66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ECAE2-F82A-5504-9AB8-36B339B7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4BB5F-A337-E9B4-D08A-C7DD1879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B8DBE7-7E40-88A9-AE7C-6A829614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4A406-CAD4-4510-4303-67CF75A0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0B5DC0-DE7F-867F-7516-CF3D3D13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5F5C9-7703-60CE-F440-1EA44EA8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3524E-F91D-BF9B-245B-75C256DE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B1634C-B272-C9D3-073E-861C0B985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369DC9-D30B-9C81-9927-E9781E05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465A87-D187-8A4D-2F2E-766752A0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2925F-EA6E-B628-1506-9CFBD2A9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5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6FD5F-E214-9909-D1CC-853ADEF8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8DCEEA-A827-6C4A-5846-E2B7D04E8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DD0EC8-A491-2173-D933-2D1DDDCA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380472-C969-D934-CFE3-04B11C93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4B7574-E432-7BC0-4197-90D355D7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FAE20B-2951-B50E-DB67-18544579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81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1A524-D9C7-DC60-81FA-55D34585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53A364-A6C5-7CD7-22D9-250816EA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BBDE77-4A24-6F30-A1C2-A02F464B8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AF2891-5F08-CAF0-54B9-36A465B49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E92628-C5B3-32C5-9D5F-996A2ACF9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B7C9AF-58FD-107C-6664-9AEC4D96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3770AA-7877-2F2A-E53C-61A9BBD7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DC79A6-4F78-2457-400A-E103E36D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460C7-2295-2D03-9AB9-782E6BB9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E9A766-3A00-557A-B59C-577FE6E5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168C8D-0C04-58AD-773D-D58A769B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AC74C2-41E2-2B33-993A-6E486408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77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09F8B4-C226-CCF1-53F1-9C3F03DE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B286F1-FB3B-E74F-A76F-DBEE6CF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BC89C7-1391-13D6-AF08-AF693103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8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68BCE-EC53-6371-BF0A-73633C3B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36421-DFE9-FE26-12A4-93453F71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AE83A0-ACB1-A679-0741-AC5CA230C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8B55EB-ABE7-3DF7-2AD3-20EC4E00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E14EBE-04A7-FC64-C8D2-4FD873A9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D55FD9-B71D-2C73-8E9C-5BBA051F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26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AD79A-4EB4-6EB0-3C10-35938BE6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4E193D-0F88-9573-9C35-38666A7F7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4F9E11-40DC-D937-00D5-2BD46D35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A1F6FE-1DCB-81B0-B2FE-EF2E4B91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017F9A-D474-267C-AF92-9D47E9A1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98F5D5-0E69-DCBD-47E3-CCDD5641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59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DB6319-2032-610A-13A4-09803FB8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E348AA-F226-DDC9-C3B9-FDC98DC7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633FF-125D-47B5-8974-208517691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37FF-A075-4980-85AE-FD26474B48D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4E31C-035D-FBFB-90E9-1CC67F99F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C9BC34-E1B7-5419-89E1-9F34E79AB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F4CF-4C1A-4C18-B9F1-57933D56A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36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3CDC0-E06C-44AD-BF26-8C1A9C87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JARDIN PARTAGE et autres projets…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F46B3-AAC1-4B9B-ADF2-4B9856FCF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2000 m² de jardin à entretenir…</a:t>
            </a:r>
          </a:p>
          <a:p>
            <a:r>
              <a:rPr lang="fr-FR" dirty="0">
                <a:sym typeface="Wingdings" panose="05000000000000000000" pitchFamily="2" charset="2"/>
              </a:rPr>
              <a:t> besoin de « bras », besoin d’éco-délégués !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herbe, extérieur, maison&#10;&#10;Description générée automatiquement">
            <a:extLst>
              <a:ext uri="{FF2B5EF4-FFF2-40B4-BE49-F238E27FC236}">
                <a16:creationId xmlns:a16="http://schemas.microsoft.com/office/drawing/2014/main" id="{02E09BB0-7CFF-90D2-A233-243550862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903220"/>
            <a:ext cx="5110480" cy="3832860"/>
          </a:xfrm>
          <a:prstGeom prst="rect">
            <a:avLst/>
          </a:prstGeom>
        </p:spPr>
      </p:pic>
      <p:pic>
        <p:nvPicPr>
          <p:cNvPr id="9" name="Image 8" descr="Une image contenant bâtiment, extérieur, jardin, villégiature&#10;&#10;Description générée automatiquement">
            <a:extLst>
              <a:ext uri="{FF2B5EF4-FFF2-40B4-BE49-F238E27FC236}">
                <a16:creationId xmlns:a16="http://schemas.microsoft.com/office/drawing/2014/main" id="{64FC5913-B763-FA6E-1040-B206295B3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903220"/>
            <a:ext cx="2856230" cy="3808307"/>
          </a:xfrm>
          <a:prstGeom prst="rect">
            <a:avLst/>
          </a:prstGeom>
        </p:spPr>
      </p:pic>
      <p:pic>
        <p:nvPicPr>
          <p:cNvPr id="11" name="Image 10" descr="Une image contenant herbe, extérieur, bâtiment, plante&#10;&#10;Description générée automatiquement">
            <a:extLst>
              <a:ext uri="{FF2B5EF4-FFF2-40B4-BE49-F238E27FC236}">
                <a16:creationId xmlns:a16="http://schemas.microsoft.com/office/drawing/2014/main" id="{396F57C1-5C37-C790-3A4B-E1BFC9315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8" y="3106420"/>
            <a:ext cx="2703830" cy="36051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A1C65B-7946-F79C-04A0-A7154615B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40" y="0"/>
            <a:ext cx="3435527" cy="8636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3B2909-6234-CD18-FCE9-4102E2F5B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722" y="1536469"/>
            <a:ext cx="3467278" cy="9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90AA-311E-0683-58FD-82109F01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Projet « qualité de l’air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039474-07DA-AEDC-9C03-0A40B03E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5711506" cy="4229100"/>
          </a:xfrm>
        </p:spPr>
        <p:txBody>
          <a:bodyPr/>
          <a:lstStyle/>
          <a:p>
            <a:r>
              <a:rPr lang="fr-FR" dirty="0"/>
              <a:t>Des mesures ont déjà réalisées dans certaines salles du lycée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790806-1597-8F6E-4B39-EC66DD19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" y="2698942"/>
            <a:ext cx="2774174" cy="368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3F9F488-69AA-C419-9D8B-EDF8274E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45" y="193040"/>
            <a:ext cx="401531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E8ABA01-740D-B9E8-D414-49CA5608C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7"/>
          <a:stretch/>
        </p:blipFill>
        <p:spPr bwMode="auto">
          <a:xfrm>
            <a:off x="3311525" y="3429000"/>
            <a:ext cx="4501515" cy="40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EA4D8F-B704-7001-D2F6-89E634CEE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6255" y="4959956"/>
            <a:ext cx="1715745" cy="18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76278-B470-0941-5480-6F935C5D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07535-E992-C326-DDCC-B6270106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454726"/>
            <a:ext cx="10058400" cy="4526973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La Région Grand Est soutient et investit les structures/projets « naturalistes et l’éducation à l’environnement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3F5917-3E97-68B3-EC64-549D0611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354" y="3246120"/>
            <a:ext cx="3760862" cy="131572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FFD63442-9B15-B0B2-63AD-473D4764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2682253"/>
            <a:ext cx="2303145" cy="40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AB8F991-E925-AF2B-4D64-FC48DF13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47" y="2771139"/>
            <a:ext cx="3032353" cy="40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7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B0B8F-C874-5FBB-7035-3001D2A8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LAUREAT pour le prix biodiversité !!!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96DDCE-67DE-AD82-26C7-E1E0BFC75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992" y="1752600"/>
            <a:ext cx="8042842" cy="4229100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6457425-3D5F-9BC9-08F2-3EB204D4F10F}"/>
              </a:ext>
            </a:extLst>
          </p:cNvPr>
          <p:cNvSpPr/>
          <p:nvPr/>
        </p:nvSpPr>
        <p:spPr>
          <a:xfrm>
            <a:off x="4612640" y="1524000"/>
            <a:ext cx="2946400" cy="4226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1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07BF04-FAB4-AFF7-A448-EE319228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51" y="465513"/>
            <a:ext cx="11621097" cy="51321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795974-06EA-F10A-3654-83BB8948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7FFBF-FCF3-28A7-A804-504487B7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7189324" cy="4229100"/>
          </a:xfrm>
        </p:spPr>
        <p:txBody>
          <a:bodyPr>
            <a:normAutofit lnSpcReduction="10000"/>
          </a:bodyPr>
          <a:lstStyle/>
          <a:p>
            <a:pPr algn="l"/>
            <a:r>
              <a:rPr lang="fr-FR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Les lauréats se verront </a:t>
            </a:r>
            <a:r>
              <a:rPr lang="fr-FR" b="1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décerner un trophée lors du Festival de la photo animalière et de nature de Montier-en-Der</a:t>
            </a:r>
            <a:r>
              <a:rPr lang="fr-FR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.</a:t>
            </a:r>
          </a:p>
          <a:p>
            <a:pPr algn="l"/>
            <a:r>
              <a:rPr lang="fr-FR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Évènement unique en Europe, le Festival international de la photo animalière et de nature de Montier-en-Der qui se déroule du 17 au 20 novembre 2022, est LE rendez-vous incontournable des passionnés, amateurs et professionnels de la photo animalière.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66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75307-81C4-B1E0-C3CF-67280DE7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6705" y="2872899"/>
            <a:ext cx="6184669" cy="3320668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fr-FR" sz="2400" dirty="0"/>
              <a:t>Valérie MASSON DELMOTTE, climatologue et co-présidente du GIEC* depuis 2015</a:t>
            </a:r>
          </a:p>
          <a:p>
            <a:pPr marL="1371600" lvl="3" indent="0">
              <a:buNone/>
            </a:pPr>
            <a:endParaRPr lang="fr-FR" sz="2400" dirty="0"/>
          </a:p>
          <a:p>
            <a:pPr marL="1371600" lvl="3" indent="0">
              <a:buNone/>
            </a:pPr>
            <a:r>
              <a:rPr lang="fr-FR" sz="2400" dirty="0"/>
              <a:t>*GIEC : groupe d’experts intergouvernemental sur l’évolution du climat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96728-39F0-FCD9-05FB-1D1BB566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17547"/>
            <a:ext cx="5345085" cy="2458904"/>
          </a:xfrm>
        </p:spPr>
        <p:txBody>
          <a:bodyPr anchor="b">
            <a:normAutofit/>
          </a:bodyPr>
          <a:lstStyle/>
          <a:p>
            <a:r>
              <a:rPr lang="fr-FR" sz="5400" dirty="0"/>
              <a:t>« Il faut agir, sinon on va subir ! » </a:t>
            </a:r>
            <a:br>
              <a:rPr lang="fr-FR" sz="5400" dirty="0"/>
            </a:br>
            <a:endParaRPr lang="fr-FR" sz="5400" dirty="0"/>
          </a:p>
        </p:txBody>
      </p:sp>
      <p:pic>
        <p:nvPicPr>
          <p:cNvPr id="7" name="Image 6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70DF3FA9-A00D-3160-4A8D-BA40360C0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1" r="300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40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3C29E-CBD4-F051-D1A9-FB32A2DF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CA322-3323-FD83-A6FA-1624FE72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18" y="3027680"/>
            <a:ext cx="10646096" cy="3159760"/>
          </a:xfrm>
        </p:spPr>
        <p:txBody>
          <a:bodyPr>
            <a:normAutofit/>
          </a:bodyPr>
          <a:lstStyle/>
          <a:p>
            <a:r>
              <a:rPr lang="fr-FR" dirty="0"/>
              <a:t>« éco-délégués » ??? Acteurs du développement durable</a:t>
            </a:r>
          </a:p>
          <a:p>
            <a:r>
              <a:rPr lang="fr-FR" dirty="0"/>
              <a:t>Promouvoir les « petits gestes » jusqu’à la réalisation de projets au sein de l’établissement, en passant par des moments de rencontres, d’échanges dans le but d’éduquer au développement durable et </a:t>
            </a:r>
            <a:r>
              <a:rPr lang="fr-FR" b="1" u="sng" dirty="0"/>
              <a:t>d’inscrire le lycée et ses usagers dans une trajectoire de transition écologique</a:t>
            </a:r>
          </a:p>
          <a:p>
            <a:endParaRPr lang="fr-FR" dirty="0"/>
          </a:p>
        </p:txBody>
      </p:sp>
      <p:pic>
        <p:nvPicPr>
          <p:cNvPr id="5" name="Image 4" descr="Une image contenant personne, herbe, extérieur&#10;&#10;Description générée automatiquement">
            <a:extLst>
              <a:ext uri="{FF2B5EF4-FFF2-40B4-BE49-F238E27FC236}">
                <a16:creationId xmlns:a16="http://schemas.microsoft.com/office/drawing/2014/main" id="{7AC3FB77-7D9E-54BD-43D8-E4CC6A30D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0" y="0"/>
            <a:ext cx="2470150" cy="329353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5E861AD-2139-F8AB-8759-E796EC6A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" y="0"/>
            <a:ext cx="2154555" cy="28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A1576E8-C94A-8440-0485-52A50BAB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45" y="1"/>
            <a:ext cx="2154555" cy="28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B2F1C9-74C4-9AB1-A038-6934F2DE7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597" y="5632403"/>
            <a:ext cx="3467278" cy="9207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DE01AE-5D90-7AD0-B6F5-EB53303D1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65" y="5827221"/>
            <a:ext cx="3435527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77D57-8B18-47EF-95D7-A1C2873C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304800"/>
            <a:ext cx="10930574" cy="711200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Projet « jardin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8443D-C877-47C8-A4BB-59F11899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2682240"/>
            <a:ext cx="11704320" cy="3870960"/>
          </a:xfrm>
        </p:spPr>
        <p:txBody>
          <a:bodyPr>
            <a:normAutofit/>
          </a:bodyPr>
          <a:lstStyle/>
          <a:p>
            <a:r>
              <a:rPr lang="fr-FR" dirty="0"/>
              <a:t>2 créneaux horaires :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Mardi avec Mme GARNIER de 12H à 13H30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Mercredi avec Mme GERARD de 12H à 13H30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RV au jardin du lycée !</a:t>
            </a:r>
          </a:p>
          <a:p>
            <a:pPr lvl="1"/>
            <a:endParaRPr lang="fr-FR" sz="3600" dirty="0"/>
          </a:p>
          <a:p>
            <a:pPr marL="457200" lvl="1" indent="0">
              <a:buNone/>
            </a:pPr>
            <a:r>
              <a:rPr lang="fr-FR" b="1" dirty="0">
                <a:sym typeface="Symbol" panose="05050102010706020507" pitchFamily="18" charset="2"/>
              </a:rPr>
              <a:t> </a:t>
            </a:r>
            <a:r>
              <a:rPr lang="fr-FR" b="1" dirty="0"/>
              <a:t>L’engagement de chaque élève dans une instance lycéenne est valorisée sur </a:t>
            </a:r>
            <a:r>
              <a:rPr lang="fr-FR" b="1" dirty="0" err="1"/>
              <a:t>ParcourSup</a:t>
            </a:r>
            <a:r>
              <a:rPr lang="fr-FR" b="1" dirty="0"/>
              <a:t> et inscrite dans votre dossier scolaire (ex : délégué, éco-délégué, CVL…)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B5A125A-CB74-058A-68F4-A4ABD3198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04" y="660399"/>
            <a:ext cx="3433596" cy="45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C9A67A-7C10-6F97-F89E-210ECA52D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/>
          <a:stretch/>
        </p:blipFill>
        <p:spPr bwMode="auto">
          <a:xfrm>
            <a:off x="4453420" y="0"/>
            <a:ext cx="4304984" cy="30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2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, intérieur, plancher, orange&#10;&#10;Description générée automatiquement">
            <a:extLst>
              <a:ext uri="{FF2B5EF4-FFF2-40B4-BE49-F238E27FC236}">
                <a16:creationId xmlns:a16="http://schemas.microsoft.com/office/drawing/2014/main" id="{4893BC2F-E578-B3E5-E62C-D09C9876D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5"/>
          <a:stretch/>
        </p:blipFill>
        <p:spPr>
          <a:xfrm>
            <a:off x="0" y="0"/>
            <a:ext cx="1818640" cy="10458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7A2BC-F9D0-4583-8E52-B9698340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453"/>
            <a:ext cx="10515600" cy="73117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L’année dernière au jardin…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2C3408-3F51-41B5-81C2-5955840C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Opération Halloween avec les résidents de l’EHPAD Saint Joseph et les éco-délégués avec l’asso </a:t>
            </a:r>
            <a:r>
              <a:rPr lang="fr-FR" dirty="0" err="1"/>
              <a:t>Echogestes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réalisation de « Jack O </a:t>
            </a:r>
            <a:r>
              <a:rPr lang="fr-FR" dirty="0" err="1" smtClean="0"/>
              <a:t>Lanterns</a:t>
            </a:r>
            <a:r>
              <a:rPr lang="fr-FR" dirty="0"/>
              <a:t> » effrayants !!! + dégustation de soupe au jardin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table, intérieur, lampe&#10;&#10;Description générée automatiquement">
            <a:extLst>
              <a:ext uri="{FF2B5EF4-FFF2-40B4-BE49-F238E27FC236}">
                <a16:creationId xmlns:a16="http://schemas.microsoft.com/office/drawing/2014/main" id="{BFBECF05-2378-8AFE-3440-D8438C571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7"/>
          <a:stretch/>
        </p:blipFill>
        <p:spPr>
          <a:xfrm>
            <a:off x="8117840" y="-80010"/>
            <a:ext cx="3220720" cy="18523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D63D07B-BB6C-DB44-24C5-9F007D375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60" y="3627120"/>
            <a:ext cx="4307840" cy="323088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BA2EB5F-6797-6E91-024A-EA4CA9EBD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3"/>
          <a:stretch/>
        </p:blipFill>
        <p:spPr bwMode="auto">
          <a:xfrm>
            <a:off x="160973" y="3677535"/>
            <a:ext cx="5792787" cy="31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A9395B8-F7D7-753D-3E1F-0DAC6B03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1" y="3925841"/>
            <a:ext cx="3126739" cy="23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5512DD-C5BA-0C79-B1F5-A8C6F6FE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476" y="-17496"/>
            <a:ext cx="3435527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CEE84-A1AF-0448-417D-D2070E16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B85F8-CD13-10C1-B2B3-79403A83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13"/>
            <a:ext cx="10515600" cy="4797050"/>
          </a:xfrm>
        </p:spPr>
        <p:txBody>
          <a:bodyPr/>
          <a:lstStyle/>
          <a:p>
            <a:r>
              <a:rPr lang="fr-FR" dirty="0"/>
              <a:t>Réalisation de tous nos semis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Opération « troque ta plante » avec le quartier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et </a:t>
            </a:r>
            <a:r>
              <a:rPr lang="fr-FR" dirty="0"/>
              <a:t>plusieurs associations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FF2324-E5D6-6D7D-780C-1FF381C47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8" y="1755544"/>
            <a:ext cx="6423198" cy="18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B64AED1-66A6-95F2-5E28-0BC476BC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47" y="231300"/>
            <a:ext cx="172563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2C9096-9D0D-73B3-8254-F6347F21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634" y="1049178"/>
            <a:ext cx="1752138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195D50A-8955-18CA-A460-8E10D4301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38" y="337141"/>
            <a:ext cx="3435527" cy="863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05" y="4472619"/>
            <a:ext cx="3056815" cy="22926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b="18394"/>
          <a:stretch/>
        </p:blipFill>
        <p:spPr>
          <a:xfrm>
            <a:off x="8256535" y="4131425"/>
            <a:ext cx="3751453" cy="25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547FE-BA5D-74B2-53D5-B16FFD3B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280" y="-60960"/>
            <a:ext cx="4692166" cy="311573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35E19D-E4A6-6ED7-8B68-E7B3C8A9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27" y="797560"/>
            <a:ext cx="9762174" cy="797560"/>
          </a:xfrm>
        </p:spPr>
        <p:txBody>
          <a:bodyPr/>
          <a:lstStyle/>
          <a:p>
            <a:r>
              <a:rPr lang="fr-FR" dirty="0"/>
              <a:t>Collecte de dons pour l’Ukraine</a:t>
            </a:r>
          </a:p>
          <a:p>
            <a:endParaRPr lang="fr-FR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1DD61DE-4F93-63F9-3B28-0BEC717B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3" y="1992057"/>
            <a:ext cx="4482147" cy="33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8D33E43-2610-523A-24DD-D155C04C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4" y="3421447"/>
            <a:ext cx="5943600" cy="334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B0E4670-51D7-1EDD-4FF2-3C4EE8F2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29" y="94826"/>
            <a:ext cx="2530717" cy="35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BDBD0-B985-9E2C-8668-F90C101D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65D448-9A54-1A31-B373-457E5F36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Réalisation d’un cendrier sondeur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 </a:t>
            </a:r>
            <a:r>
              <a:rPr lang="fr-FR" dirty="0"/>
              <a:t>le </a:t>
            </a:r>
            <a:r>
              <a:rPr lang="fr-FR" dirty="0" err="1"/>
              <a:t>FabLab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" b="17477"/>
          <a:stretch/>
        </p:blipFill>
        <p:spPr>
          <a:xfrm>
            <a:off x="6885709" y="1486001"/>
            <a:ext cx="4560916" cy="50305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3299719"/>
            <a:ext cx="50101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8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74962F0-B57A-ECEC-9459-764CC65E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653" y="0"/>
            <a:ext cx="3176587" cy="36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4AC4AB-CEF4-F8CD-021E-8F1D016C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51840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L’année précédente encore…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C024F-E77B-A89F-ECDF-66C354B2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038860"/>
            <a:ext cx="8437418" cy="4620260"/>
          </a:xfrm>
        </p:spPr>
        <p:txBody>
          <a:bodyPr/>
          <a:lstStyle/>
          <a:p>
            <a:r>
              <a:rPr lang="fr-FR" dirty="0"/>
              <a:t>Réalisation des carrés potagers avec les étudiants en </a:t>
            </a:r>
            <a:r>
              <a:rPr lang="fr-FR" dirty="0" err="1" smtClean="0"/>
              <a:t>DNMADe</a:t>
            </a:r>
            <a:r>
              <a:rPr lang="fr-FR" dirty="0" smtClean="0"/>
              <a:t> </a:t>
            </a:r>
            <a:r>
              <a:rPr lang="fr-FR" dirty="0"/>
              <a:t>(filière post-bac Design)</a:t>
            </a:r>
          </a:p>
          <a:p>
            <a:r>
              <a:rPr lang="fr-FR" dirty="0"/>
              <a:t>Réalisation des fresques par l’artiste nancéien </a:t>
            </a:r>
            <a:r>
              <a:rPr lang="fr-FR" dirty="0" err="1"/>
              <a:t>Valer</a:t>
            </a:r>
            <a:r>
              <a:rPr lang="fr-FR" dirty="0"/>
              <a:t> et ses amis…</a:t>
            </a:r>
          </a:p>
          <a:p>
            <a:r>
              <a:rPr lang="fr-FR" dirty="0"/>
              <a:t>Installation de différentes variétés de houblons (visibles sur la grande fresque) offerts par l’ENSAIA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26E4249-83A9-5620-29B2-604F627FC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10374"/>
          <a:stretch/>
        </p:blipFill>
        <p:spPr bwMode="auto">
          <a:xfrm>
            <a:off x="6480727" y="4155440"/>
            <a:ext cx="5711273" cy="23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21EF16-B1D0-598A-B44F-97E296563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66" y="3840034"/>
            <a:ext cx="2342045" cy="3017965"/>
          </a:xfrm>
          <a:prstGeom prst="rect">
            <a:avLst/>
          </a:prstGeom>
        </p:spPr>
      </p:pic>
      <p:pic>
        <p:nvPicPr>
          <p:cNvPr id="6" name="Image 5" descr="Une image contenant extérieur, arbre, jardin&#10;&#10;Description générée automatiquement">
            <a:extLst>
              <a:ext uri="{FF2B5EF4-FFF2-40B4-BE49-F238E27FC236}">
                <a16:creationId xmlns:a16="http://schemas.microsoft.com/office/drawing/2014/main" id="{F7972C22-71AC-A328-5E27-EEE369E67E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74" y="3748594"/>
            <a:ext cx="2263474" cy="30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1F639-A06B-BF2B-FEB5-2A2336DA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405428" cy="1524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 grands projets cette année qui s’inscrivent dans la démarche « lycée en transition » accompagnés par la Région Grand 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C4F7E-137C-352B-2CDA-0C79237CA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3247660"/>
            <a:ext cx="10595294" cy="2734039"/>
          </a:xfrm>
        </p:spPr>
        <p:txBody>
          <a:bodyPr/>
          <a:lstStyle/>
          <a:p>
            <a:r>
              <a:rPr lang="fr-FR" b="1" dirty="0"/>
              <a:t>« Respirons mieux au lycée » </a:t>
            </a:r>
            <a:r>
              <a:rPr lang="fr-FR" dirty="0"/>
              <a:t>: qualité de l’air en </a:t>
            </a:r>
          </a:p>
          <a:p>
            <a:pPr marL="0" indent="0">
              <a:buNone/>
            </a:pPr>
            <a:r>
              <a:rPr lang="fr-FR" dirty="0"/>
              <a:t>partenariat avec </a:t>
            </a:r>
            <a:r>
              <a:rPr lang="fr-FR" dirty="0" err="1"/>
              <a:t>Atmo</a:t>
            </a:r>
            <a:r>
              <a:rPr lang="fr-FR" dirty="0"/>
              <a:t> Grand Est</a:t>
            </a:r>
          </a:p>
          <a:p>
            <a:endParaRPr lang="fr-FR" dirty="0"/>
          </a:p>
          <a:p>
            <a:r>
              <a:rPr lang="fr-FR" b="1" dirty="0"/>
              <a:t>« Gaspillons moins, mangeons mieux ! » </a:t>
            </a:r>
            <a:r>
              <a:rPr lang="fr-FR" dirty="0"/>
              <a:t>: projet en lien avec la cantine et </a:t>
            </a:r>
            <a:r>
              <a:rPr lang="fr-FR" dirty="0" err="1"/>
              <a:t>Organeo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CCFCA6-D06D-AAAC-C3C3-2E3AE35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368" y="2912716"/>
            <a:ext cx="1715745" cy="1898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60DB67-B628-A8E6-D26E-ADFDA11E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07" y="1828800"/>
            <a:ext cx="5067560" cy="12637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7E7181-394A-811A-B19E-E8D41D04A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734294"/>
            <a:ext cx="3416476" cy="9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3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226</Words>
  <Application>Microsoft Office PowerPoint</Application>
  <PresentationFormat>Grand écran</PresentationFormat>
  <Paragraphs>44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Symbol</vt:lpstr>
      <vt:lpstr>Wingdings</vt:lpstr>
      <vt:lpstr>Thème Office</vt:lpstr>
      <vt:lpstr>JARDIN PARTAGE et autres projets… </vt:lpstr>
      <vt:lpstr>Présentation PowerPoint</vt:lpstr>
      <vt:lpstr>Projet « jardin »</vt:lpstr>
      <vt:lpstr>L’année dernière au jardin…</vt:lpstr>
      <vt:lpstr>Présentation PowerPoint</vt:lpstr>
      <vt:lpstr>Présentation PowerPoint</vt:lpstr>
      <vt:lpstr>Présentation PowerPoint</vt:lpstr>
      <vt:lpstr>L’année précédente encore…</vt:lpstr>
      <vt:lpstr>2 grands projets cette année qui s’inscrivent dans la démarche « lycée en transition » accompagnés par la Région Grand Est</vt:lpstr>
      <vt:lpstr>Projet « qualité de l’air »</vt:lpstr>
      <vt:lpstr>Présentation PowerPoint</vt:lpstr>
      <vt:lpstr>LAUREAT pour le prix biodiversité !!!</vt:lpstr>
      <vt:lpstr>Présentation PowerPoint</vt:lpstr>
      <vt:lpstr>« Il faut agir, sinon on va subir ! 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JARDIN PARTAGE et autres projets… </dc:title>
  <dc:creator>GERARD ODILE</dc:creator>
  <cp:lastModifiedBy>Thierry DECKER</cp:lastModifiedBy>
  <cp:revision>5</cp:revision>
  <dcterms:created xsi:type="dcterms:W3CDTF">2022-09-14T12:48:56Z</dcterms:created>
  <dcterms:modified xsi:type="dcterms:W3CDTF">2022-09-14T13:37:55Z</dcterms:modified>
</cp:coreProperties>
</file>